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5"/>
  </p:notesMasterIdLst>
  <p:handoutMasterIdLst>
    <p:handoutMasterId r:id="rId46"/>
  </p:handoutMasterIdLst>
  <p:sldIdLst>
    <p:sldId id="260" r:id="rId5"/>
    <p:sldId id="258" r:id="rId6"/>
    <p:sldId id="312" r:id="rId7"/>
    <p:sldId id="311" r:id="rId8"/>
    <p:sldId id="298" r:id="rId9"/>
    <p:sldId id="346" r:id="rId10"/>
    <p:sldId id="347" r:id="rId11"/>
    <p:sldId id="348" r:id="rId12"/>
    <p:sldId id="349" r:id="rId13"/>
    <p:sldId id="310" r:id="rId14"/>
    <p:sldId id="318" r:id="rId15"/>
    <p:sldId id="319" r:id="rId16"/>
    <p:sldId id="323" r:id="rId17"/>
    <p:sldId id="325" r:id="rId18"/>
    <p:sldId id="326" r:id="rId19"/>
    <p:sldId id="288" r:id="rId20"/>
    <p:sldId id="350" r:id="rId21"/>
    <p:sldId id="352" r:id="rId22"/>
    <p:sldId id="292" r:id="rId23"/>
    <p:sldId id="334" r:id="rId24"/>
    <p:sldId id="279" r:id="rId25"/>
    <p:sldId id="335" r:id="rId26"/>
    <p:sldId id="336" r:id="rId27"/>
    <p:sldId id="337" r:id="rId28"/>
    <p:sldId id="274" r:id="rId29"/>
    <p:sldId id="303" r:id="rId30"/>
    <p:sldId id="291" r:id="rId31"/>
    <p:sldId id="328" r:id="rId32"/>
    <p:sldId id="345" r:id="rId33"/>
    <p:sldId id="354" r:id="rId34"/>
    <p:sldId id="355" r:id="rId35"/>
    <p:sldId id="353" r:id="rId36"/>
    <p:sldId id="338" r:id="rId37"/>
    <p:sldId id="339" r:id="rId38"/>
    <p:sldId id="340" r:id="rId39"/>
    <p:sldId id="343" r:id="rId40"/>
    <p:sldId id="342" r:id="rId41"/>
    <p:sldId id="300" r:id="rId42"/>
    <p:sldId id="344" r:id="rId43"/>
    <p:sldId id="356" r:id="rId4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A9B"/>
    <a:srgbClr val="00539B"/>
    <a:srgbClr val="E31B23"/>
    <a:srgbClr val="00438D"/>
    <a:srgbClr val="90A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95" autoAdjust="0"/>
  </p:normalViewPr>
  <p:slideViewPr>
    <p:cSldViewPr snapToGrid="0" snapToObjects="1">
      <p:cViewPr varScale="1">
        <p:scale>
          <a:sx n="111" d="100"/>
          <a:sy n="111" d="100"/>
        </p:scale>
        <p:origin x="51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93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C5737-9F27-4F25-9A86-DF169E29AD0F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E684B-8D5A-415D-BC9C-725A3EE121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24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37247-358D-40C2-91CA-9B322F68AF5E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0E4AD-7AD6-4F3D-8EAC-D6DEDBA32C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449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0E4AD-7AD6-4F3D-8EAC-D6DEDBA32C3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4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0E4AD-7AD6-4F3D-8EAC-D6DEDBA32C3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59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0E4AD-7AD6-4F3D-8EAC-D6DEDBA32C3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8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0E4AD-7AD6-4F3D-8EAC-D6DEDBA32C3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312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0E4AD-7AD6-4F3D-8EAC-D6DEDBA32C3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34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0E4AD-7AD6-4F3D-8EAC-D6DEDBA32C3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93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0E4AD-7AD6-4F3D-8EAC-D6DEDBA32C3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82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with_im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38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84188" y="871538"/>
            <a:ext cx="7599362" cy="1533525"/>
          </a:xfrm>
        </p:spPr>
        <p:txBody>
          <a:bodyPr/>
          <a:lstStyle>
            <a:lvl1pPr>
              <a:buNone/>
              <a:defRPr sz="4400">
                <a:solidFill>
                  <a:schemeClr val="bg1"/>
                </a:solidFill>
              </a:defRPr>
            </a:lvl1pPr>
            <a:lvl2pPr>
              <a:buNone/>
              <a:defRPr sz="2600">
                <a:solidFill>
                  <a:srgbClr val="90A2CD"/>
                </a:solidFill>
              </a:defRPr>
            </a:lvl2pPr>
          </a:lstStyle>
          <a:p>
            <a:pPr lvl="0"/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Subtitle</a:t>
            </a:r>
          </a:p>
        </p:txBody>
      </p:sp>
      <p:pic>
        <p:nvPicPr>
          <p:cNvPr id="5" name="Picture 4" descr="cid:image007.jpg@01D31FED.CDADB56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2" y="5561375"/>
            <a:ext cx="1695450" cy="9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69247F5-6A52-428C-A430-738F539034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63E529-9C19-41A5-BEEF-184FA4EEBC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lid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3688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871538"/>
            <a:ext cx="7599362" cy="1533525"/>
          </a:xfrm>
        </p:spPr>
        <p:txBody>
          <a:bodyPr/>
          <a:lstStyle>
            <a:lvl1pPr>
              <a:buNone/>
              <a:defRPr sz="4400">
                <a:solidFill>
                  <a:schemeClr val="bg1"/>
                </a:solidFill>
              </a:defRPr>
            </a:lvl1pPr>
            <a:lvl2pPr>
              <a:buNone/>
              <a:defRPr sz="2600">
                <a:solidFill>
                  <a:srgbClr val="90A2CD"/>
                </a:solidFill>
              </a:defRPr>
            </a:lvl2pPr>
          </a:lstStyle>
          <a:p>
            <a:pPr lvl="0"/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Subtitle</a:t>
            </a:r>
          </a:p>
        </p:txBody>
      </p:sp>
      <p:pic>
        <p:nvPicPr>
          <p:cNvPr id="9" name="Picture 8" descr="cid:image007.jpg@01D31FED.CDADB56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2" y="5561375"/>
            <a:ext cx="1695450" cy="9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54300" y="4595813"/>
            <a:ext cx="6489700" cy="1547812"/>
          </a:xfrm>
          <a:prstGeom prst="rect">
            <a:avLst/>
          </a:prstGeom>
          <a:solidFill>
            <a:srgbClr val="00438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Picture 11" descr="03998_h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7388" y="825500"/>
            <a:ext cx="1512887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02800_h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7388" y="2520950"/>
            <a:ext cx="3373437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01358_h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25500"/>
            <a:ext cx="26543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Fire Engine"/>
          <p:cNvPicPr>
            <a:picLocks noChangeAspect="1" noChangeArrowheads="1"/>
          </p:cNvPicPr>
          <p:nvPr/>
        </p:nvPicPr>
        <p:blipFill>
          <a:blip r:embed="rId5"/>
          <a:srcRect t="21677" r="18457"/>
          <a:stretch>
            <a:fillRect/>
          </a:stretch>
        </p:blipFill>
        <p:spPr bwMode="auto">
          <a:xfrm>
            <a:off x="2527300" y="825500"/>
            <a:ext cx="3240088" cy="3768725"/>
          </a:xfrm>
          <a:prstGeom prst="rect">
            <a:avLst/>
          </a:prstGeom>
          <a:noFill/>
        </p:spPr>
      </p:pic>
      <p:pic>
        <p:nvPicPr>
          <p:cNvPr id="14" name="Picture 12" descr="patchi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0275" y="825500"/>
            <a:ext cx="1863725" cy="1695450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914197" y="4985657"/>
            <a:ext cx="5565774" cy="914400"/>
          </a:xfrm>
        </p:spPr>
        <p:txBody>
          <a:bodyPr/>
          <a:lstStyle>
            <a:lvl1pPr>
              <a:buNone/>
              <a:defRPr sz="30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19" name="Picture 18" descr="cid:image007.jpg@01D31FED.CDADB560"/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2" y="5561375"/>
            <a:ext cx="1695450" cy="9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slide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4288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576943"/>
            <a:ext cx="8294914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3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16705"/>
            <a:ext cx="8294914" cy="4422095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cid:image007.jpg@01D31FED.CDADB56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49" y="5807074"/>
            <a:ext cx="1579245" cy="82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slide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4288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7694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3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16705"/>
            <a:ext cx="4040188" cy="4422095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57694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3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16705"/>
            <a:ext cx="4041775" cy="4422095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cid:image007.jpg@01D31FED.CDADB56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92595"/>
            <a:ext cx="1476103" cy="771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3953893-CB39-4169-9818-86DD03FEBE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90AC549-2E54-4B39-AA7F-2A963E885D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7A7D4CA-6C83-4D61-AFB4-AC902312C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008A62-B6EE-4C8D-9D78-F5C004ADE1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8" r:id="rId4"/>
    <p:sldLayoutId id="2147483680" r:id="rId5"/>
    <p:sldLayoutId id="2147483665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 baseline="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 baseline="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 baseline="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 baseline="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 baseline="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70003" y="459646"/>
            <a:ext cx="8635100" cy="2703684"/>
          </a:xfrm>
        </p:spPr>
        <p:txBody>
          <a:bodyPr/>
          <a:lstStyle/>
          <a:p>
            <a:r>
              <a:rPr lang="en-US" dirty="0" smtClean="0"/>
              <a:t>City </a:t>
            </a:r>
            <a:r>
              <a:rPr lang="en-US" dirty="0"/>
              <a:t>of Columbus</a:t>
            </a:r>
          </a:p>
          <a:p>
            <a:r>
              <a:rPr lang="en-US" dirty="0" smtClean="0"/>
              <a:t>2024 Design Rendezvous</a:t>
            </a:r>
          </a:p>
          <a:p>
            <a:r>
              <a:rPr lang="en-US" dirty="0" smtClean="0"/>
              <a:t>August 14, 2024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3633" y="4794039"/>
            <a:ext cx="8810367" cy="9144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E31B23"/>
                </a:solidFill>
              </a:rPr>
              <a:t>CON</a:t>
            </a:r>
            <a:r>
              <a:rPr lang="en-US" sz="4400" b="1" dirty="0">
                <a:solidFill>
                  <a:schemeClr val="tx1"/>
                </a:solidFill>
              </a:rPr>
              <a:t>SULTANT</a:t>
            </a:r>
          </a:p>
        </p:txBody>
      </p:sp>
      <p:pic>
        <p:nvPicPr>
          <p:cNvPr id="7" name="Picture 2" descr="How Covid-19 is impacting the consulting indust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01" y="295064"/>
            <a:ext cx="7862711" cy="442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6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3633" y="4095750"/>
            <a:ext cx="8486517" cy="161268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sz="4400" b="1" dirty="0" smtClean="0">
                <a:solidFill>
                  <a:srgbClr val="FF0000"/>
                </a:solidFill>
              </a:rPr>
              <a:t>CON</a:t>
            </a:r>
            <a:r>
              <a:rPr lang="en-US" sz="4400" b="1" dirty="0" smtClean="0">
                <a:solidFill>
                  <a:srgbClr val="00539B"/>
                </a:solidFill>
              </a:rPr>
              <a:t>TRACTOR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6" name="Picture 4" descr="The Contractor's Best Friend /04-24-2013/ The Importance of Coordinating  with Other Contractors – and How Best to Do It! | For Construction Pr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469" y="341312"/>
            <a:ext cx="6502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2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Modes of Communication: Types, Meaning and Examples | Leverage E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36" y="101601"/>
            <a:ext cx="7553041" cy="512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6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576943"/>
            <a:ext cx="8294914" cy="89943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The City of Columbus Minority and Women-Owned Business Enterprise Program (MBE/WBE Program)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426" y="1477281"/>
            <a:ext cx="8294688" cy="1804762"/>
          </a:xfrm>
          <a:prstGeom prst="rect">
            <a:avLst/>
          </a:prstGeom>
        </p:spPr>
      </p:pic>
      <p:sp>
        <p:nvSpPr>
          <p:cNvPr id="8" name="Text Placeholder 1"/>
          <p:cNvSpPr txBox="1">
            <a:spLocks/>
          </p:cNvSpPr>
          <p:nvPr/>
        </p:nvSpPr>
        <p:spPr bwMode="auto">
          <a:xfrm>
            <a:off x="457200" y="3833933"/>
            <a:ext cx="8294914" cy="204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 baseline="0">
                <a:solidFill>
                  <a:srgbClr val="00539B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The City’s Office of Diversity and Inclusion (ODI) administers and manages the program.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ODI works in partnership with the departments and other City central support units.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56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27227"/>
            <a:ext cx="8294914" cy="89943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IDENTIFYING </a:t>
            </a:r>
            <a:r>
              <a:rPr lang="en-US" sz="3200" dirty="0"/>
              <a:t>C</a:t>
            </a:r>
            <a:r>
              <a:rPr lang="en-US" sz="3200" dirty="0" smtClean="0"/>
              <a:t>ONTRACT DIVERSITY GOALS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84612" y="982952"/>
            <a:ext cx="4166307" cy="458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90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81541"/>
            <a:ext cx="8294914" cy="89943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Understanding City Diversity Goals</a:t>
            </a:r>
            <a:endParaRPr lang="en-US" sz="3600" dirty="0"/>
          </a:p>
        </p:txBody>
      </p:sp>
      <p:sp>
        <p:nvSpPr>
          <p:cNvPr id="8" name="Text Placeholder 1"/>
          <p:cNvSpPr txBox="1">
            <a:spLocks/>
          </p:cNvSpPr>
          <p:nvPr/>
        </p:nvSpPr>
        <p:spPr bwMode="auto">
          <a:xfrm>
            <a:off x="457200" y="1196633"/>
            <a:ext cx="8294914" cy="323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 baseline="0">
                <a:solidFill>
                  <a:srgbClr val="00539B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2060"/>
                </a:solidFill>
              </a:rPr>
              <a:t>The City goal program is one combined spend goal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There are not separate goals for MBE and WBE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It is a multifaceted goal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There is the overall spend goal listed on the first page of the bid 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Spend with each MBE/WBE listed on the utilization plan must also be met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86275" y="4046650"/>
            <a:ext cx="2152950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74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SPEND THAT COUNTS TOWARD </a:t>
            </a:r>
            <a:r>
              <a:rPr lang="en-US" sz="2800" dirty="0"/>
              <a:t>THE CONTRACT </a:t>
            </a:r>
            <a:r>
              <a:rPr lang="en-US" sz="2800" dirty="0" smtClean="0"/>
              <a:t>GOAL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b="1" u="sng" dirty="0"/>
              <a:t>The spend must be with a firm that the City of Columbus Office of Diversity and Inclusion (ODI) has certified as an MBE/WBE firm </a:t>
            </a:r>
            <a:r>
              <a:rPr lang="en-US" dirty="0"/>
              <a:t>and that has been listed as an MBE/WBE firm eligible to be counted toward the goal in the contract, a contract modification, or accepted by ODI as an addition to the contract</a:t>
            </a:r>
          </a:p>
          <a:p>
            <a:pPr lvl="0"/>
            <a:r>
              <a:rPr lang="en-US" dirty="0"/>
              <a:t>Spend with certified MBE/WBE firms through </a:t>
            </a:r>
            <a:r>
              <a:rPr lang="en-US" dirty="0" smtClean="0"/>
              <a:t>a third-tier subcontractor can </a:t>
            </a:r>
            <a:r>
              <a:rPr lang="en-US" dirty="0"/>
              <a:t>be counted toward the goal </a:t>
            </a:r>
          </a:p>
          <a:p>
            <a:r>
              <a:rPr lang="en-US" dirty="0" smtClean="0"/>
              <a:t>If the prime is a City-certified MBE/WBE, the prime’s spend counts toward the goal but their City-certified majority subconsultant spend does not</a:t>
            </a:r>
            <a:endParaRPr lang="en-US" dirty="0"/>
          </a:p>
          <a:p>
            <a:r>
              <a:rPr lang="en-US" dirty="0" smtClean="0"/>
              <a:t>To find City-Certified MBE/WBE companies, go to the ODI Portal at </a:t>
            </a:r>
          </a:p>
          <a:p>
            <a:pPr marL="0" indent="0">
              <a:buNone/>
            </a:pPr>
            <a:r>
              <a:rPr lang="en-US" dirty="0"/>
              <a:t>       https://columbus.diversitycompliance.com/</a:t>
            </a:r>
          </a:p>
          <a:p>
            <a:pPr lvl="1"/>
            <a:r>
              <a:rPr lang="en-US" dirty="0" smtClean="0"/>
              <a:t>Click the “Search Certified Businesses” button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419" y="4530811"/>
            <a:ext cx="2870315" cy="210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7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245249"/>
            <a:ext cx="8294914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DEMONSTRATING INTENT TO MEET THE GOALS</a:t>
            </a:r>
            <a:endParaRPr lang="en-US" sz="3200" dirty="0"/>
          </a:p>
        </p:txBody>
      </p:sp>
      <p:pic>
        <p:nvPicPr>
          <p:cNvPr id="1026" name="Picture 2" descr="AdventurePro – Form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9694" y="3100341"/>
            <a:ext cx="1701846" cy="170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199" y="819023"/>
            <a:ext cx="8130989" cy="442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FORM B11–DECLARATION OF PROPOSED MBE/WBE UTILIZATION</a:t>
            </a:r>
          </a:p>
          <a:p>
            <a:r>
              <a:rPr lang="en-US" sz="2400" dirty="0" smtClean="0"/>
              <a:t>This is a 3-page form completed and included with a proposal</a:t>
            </a:r>
          </a:p>
          <a:p>
            <a:r>
              <a:rPr lang="en-US" sz="2400" dirty="0" smtClean="0"/>
              <a:t>Page 1 is completed by the prime consultant</a:t>
            </a:r>
          </a:p>
          <a:p>
            <a:r>
              <a:rPr lang="en-US" sz="2400" dirty="0" smtClean="0"/>
              <a:t>Pages 2 and 3 are completed by the subconsultant</a:t>
            </a:r>
          </a:p>
          <a:p>
            <a:r>
              <a:rPr lang="en-US" sz="2400" dirty="0" smtClean="0"/>
              <a:t>If there is more than one subconsultant, pages 2 and 3 must be completed for each subconsultant</a:t>
            </a:r>
          </a:p>
          <a:p>
            <a:pPr lvl="1"/>
            <a:r>
              <a:rPr lang="en-US" sz="2200" dirty="0" smtClean="0"/>
              <a:t>Only one “Page 1” needs to be submitted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400" dirty="0" smtClean="0"/>
              <a:t>FORM </a:t>
            </a:r>
            <a:r>
              <a:rPr lang="en-US" sz="2400" cap="all" dirty="0"/>
              <a:t>B13-Request for Bid Discount /Proposal </a:t>
            </a:r>
            <a:r>
              <a:rPr lang="en-US" sz="2400" cap="all" dirty="0" smtClean="0"/>
              <a:t>Incentive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Can be submitted if the prime is a City-certified MBE/WBE for a 5% bump in proposal score (5 extra points for DPU projects)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8871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0375" y="362877"/>
            <a:ext cx="8294914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Program Good Faith </a:t>
            </a:r>
            <a:r>
              <a:rPr lang="en-US" sz="3600" dirty="0" smtClean="0"/>
              <a:t>Efforts (GFE)</a:t>
            </a:r>
            <a:endParaRPr lang="en-US" sz="3600" dirty="0"/>
          </a:p>
        </p:txBody>
      </p:sp>
      <p:sp>
        <p:nvSpPr>
          <p:cNvPr id="5" name="AutoShape 4" descr="What is Good Faith Effort ..."/>
          <p:cNvSpPr>
            <a:spLocks noGrp="1" noChangeAspect="1" noChangeArrowheads="1"/>
          </p:cNvSpPr>
          <p:nvPr>
            <p:ph sz="half" idx="2"/>
          </p:nvPr>
        </p:nvSpPr>
        <p:spPr bwMode="auto">
          <a:xfrm>
            <a:off x="457199" y="1018074"/>
            <a:ext cx="8298089" cy="457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400" dirty="0" smtClean="0"/>
              <a:t>DPU has had only had one proposal submitted with a GFE</a:t>
            </a:r>
          </a:p>
          <a:p>
            <a:r>
              <a:rPr lang="en-US" sz="2400" dirty="0" smtClean="0"/>
              <a:t>It was a very special circumstance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GFE’s are scored by City staff</a:t>
            </a:r>
          </a:p>
          <a:p>
            <a:r>
              <a:rPr lang="en-US" sz="2400" dirty="0" smtClean="0"/>
              <a:t>To be eligible for contract award consideration, a score of 80 or more out of 100 must be achieved</a:t>
            </a:r>
          </a:p>
          <a:p>
            <a:endParaRPr lang="en-US" sz="2400" dirty="0"/>
          </a:p>
          <a:p>
            <a:pPr marL="0" indent="0" algn="just">
              <a:buNone/>
            </a:pPr>
            <a:r>
              <a:rPr lang="en-US" sz="2400" dirty="0" smtClean="0"/>
              <a:t>A GFE is intended as a way to allow a proposer that made a considerable effort to meet the goal to be contract award eligible</a:t>
            </a:r>
          </a:p>
          <a:p>
            <a:pPr algn="just"/>
            <a:r>
              <a:rPr lang="en-US" sz="2400" dirty="0" smtClean="0"/>
              <a:t>It is not intended to reward a proposer that does not </a:t>
            </a:r>
            <a:r>
              <a:rPr lang="en-US" sz="2400" dirty="0" smtClean="0"/>
              <a:t>want to make </a:t>
            </a:r>
            <a:r>
              <a:rPr lang="en-US" sz="2400" dirty="0" smtClean="0"/>
              <a:t>much of an </a:t>
            </a:r>
            <a:r>
              <a:rPr lang="en-US" sz="2400" dirty="0" smtClean="0"/>
              <a:t>effort to meet the goal</a:t>
            </a:r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6" name="AutoShape 6" descr="What is Good Faith Effor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82" name="Picture 10" descr="Principle of Good Faith in Insurance | Hum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343" y="1471945"/>
            <a:ext cx="1814018" cy="120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203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46847" y="238730"/>
            <a:ext cx="8041341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POTENTIAL PENALTIES </a:t>
            </a:r>
            <a:r>
              <a:rPr lang="en-US" sz="3200" dirty="0"/>
              <a:t>FOR </a:t>
            </a:r>
            <a:r>
              <a:rPr lang="en-US" sz="3200" dirty="0" smtClean="0"/>
              <a:t>NON-COMPLIANCE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989596"/>
            <a:ext cx="8373037" cy="4422095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dirty="0"/>
              <a:t>The awarded </a:t>
            </a:r>
            <a:r>
              <a:rPr lang="en-US" dirty="0" smtClean="0"/>
              <a:t>prime consultant must </a:t>
            </a:r>
            <a:r>
              <a:rPr lang="en-US" dirty="0"/>
              <a:t>utilize the </a:t>
            </a:r>
            <a:r>
              <a:rPr lang="en-US" dirty="0" smtClean="0"/>
              <a:t>City-certified </a:t>
            </a:r>
            <a:r>
              <a:rPr lang="en-US" dirty="0"/>
              <a:t>MBE/WBE firms for at least the dollar amount specified in the contract and comply with the City’s MBE/WBE Program.  Failure to comply with the City’s MBE/WBE Program, and/or failure to utilize the stated MBE/WBE firms for at least the dollar amount specified in the contract may result in:</a:t>
            </a:r>
          </a:p>
          <a:p>
            <a:pPr algn="just"/>
            <a:r>
              <a:rPr lang="en-US" dirty="0"/>
              <a:t>A finding of breach of contract</a:t>
            </a:r>
          </a:p>
          <a:p>
            <a:pPr algn="just"/>
            <a:r>
              <a:rPr lang="en-US" dirty="0"/>
              <a:t>Disqualification of the </a:t>
            </a:r>
            <a:r>
              <a:rPr lang="en-US" dirty="0" smtClean="0"/>
              <a:t>prime consultant’s </a:t>
            </a:r>
            <a:r>
              <a:rPr lang="en-US" dirty="0"/>
              <a:t>ability to bid on future contracts</a:t>
            </a:r>
          </a:p>
          <a:p>
            <a:pPr algn="just"/>
            <a:r>
              <a:rPr lang="en-US" dirty="0"/>
              <a:t>Assessment of financial </a:t>
            </a:r>
            <a:r>
              <a:rPr lang="en-US" dirty="0" smtClean="0"/>
              <a:t>penalties</a:t>
            </a:r>
          </a:p>
          <a:p>
            <a:pPr lvl="1" algn="just"/>
            <a:r>
              <a:rPr lang="en-US" dirty="0"/>
              <a:t>Not paying the prime </a:t>
            </a:r>
            <a:r>
              <a:rPr lang="en-US" dirty="0" smtClean="0"/>
              <a:t>consultant </a:t>
            </a:r>
            <a:r>
              <a:rPr lang="en-US" dirty="0"/>
              <a:t>for </a:t>
            </a:r>
            <a:r>
              <a:rPr lang="en-US" dirty="0" smtClean="0"/>
              <a:t>work, </a:t>
            </a:r>
            <a:r>
              <a:rPr lang="en-US" dirty="0"/>
              <a:t>supplies, and/or equipment specified in the contract to be provided by a City certified MBE/WBE firm if the </a:t>
            </a:r>
            <a:r>
              <a:rPr lang="en-US" dirty="0" smtClean="0"/>
              <a:t>prime </a:t>
            </a:r>
            <a:r>
              <a:rPr lang="en-US" dirty="0"/>
              <a:t>does not utilize the specified </a:t>
            </a:r>
            <a:r>
              <a:rPr lang="en-US" dirty="0" smtClean="0"/>
              <a:t>MBE/WBE firm </a:t>
            </a:r>
            <a:r>
              <a:rPr lang="en-US" dirty="0"/>
              <a:t>for </a:t>
            </a:r>
            <a:r>
              <a:rPr lang="en-US" dirty="0" smtClean="0"/>
              <a:t>them</a:t>
            </a:r>
            <a:endParaRPr lang="en-US" dirty="0"/>
          </a:p>
          <a:p>
            <a:pPr lvl="1" algn="just"/>
            <a:r>
              <a:rPr lang="en-US" dirty="0" smtClean="0"/>
              <a:t>Prime’s </a:t>
            </a:r>
            <a:r>
              <a:rPr lang="en-US" dirty="0"/>
              <a:t>could be penalized for an overall goal spend shortfall or a shortfall in spend with each MBE/WBE approved for use toward the goal  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146" name="Picture 2" descr="Top 4 Warning Signs of Non-compliance | Skillc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65" y="5380710"/>
            <a:ext cx="2303930" cy="111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Understanding non-compliance: Meaning, Consequences, and Corrective Meas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378" y="5307107"/>
            <a:ext cx="2671979" cy="145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791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4001"/>
            <a:ext cx="8294914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87222"/>
            <a:ext cx="8294914" cy="4733649"/>
          </a:xfrm>
        </p:spPr>
        <p:txBody>
          <a:bodyPr/>
          <a:lstStyle/>
          <a:p>
            <a:r>
              <a:rPr lang="en-US" sz="1800" dirty="0" smtClean="0"/>
              <a:t>Settling In – A Little About Today</a:t>
            </a:r>
          </a:p>
          <a:p>
            <a:r>
              <a:rPr lang="en-US" sz="1800" dirty="0" smtClean="0"/>
              <a:t>Expectation Setting</a:t>
            </a:r>
          </a:p>
          <a:p>
            <a:r>
              <a:rPr lang="en-US" sz="1800" dirty="0" smtClean="0"/>
              <a:t>City Of Columbus Minority And Women-Owned Business Enterprise Program (The </a:t>
            </a:r>
            <a:r>
              <a:rPr lang="en-US" sz="1800" dirty="0"/>
              <a:t>Program) - Requirements and </a:t>
            </a:r>
            <a:r>
              <a:rPr lang="en-US" sz="1800" dirty="0" smtClean="0"/>
              <a:t>Highlights</a:t>
            </a:r>
          </a:p>
          <a:p>
            <a:r>
              <a:rPr lang="en-US" sz="1800" dirty="0" smtClean="0"/>
              <a:t>Program Good Faith Efforts – Required If The Program Goal Is Not Met</a:t>
            </a:r>
          </a:p>
          <a:p>
            <a:pPr lvl="0"/>
            <a:r>
              <a:rPr lang="en-US" sz="1800" dirty="0" smtClean="0"/>
              <a:t>How Proposals Get Evaluated For Program Compliance </a:t>
            </a:r>
          </a:p>
          <a:p>
            <a:r>
              <a:rPr lang="en-US" sz="1800" dirty="0"/>
              <a:t>Program Tips </a:t>
            </a:r>
            <a:r>
              <a:rPr lang="en-US" sz="1800" dirty="0" smtClean="0"/>
              <a:t>And </a:t>
            </a:r>
            <a:r>
              <a:rPr lang="en-US" sz="1800" dirty="0"/>
              <a:t>Common </a:t>
            </a:r>
            <a:r>
              <a:rPr lang="en-US" sz="1800" dirty="0" smtClean="0"/>
              <a:t>Mistakes</a:t>
            </a:r>
          </a:p>
          <a:p>
            <a:pPr lvl="0"/>
            <a:r>
              <a:rPr lang="en-US" sz="1800" dirty="0" smtClean="0"/>
              <a:t>Invoices – Problems/Potential Format Changes/Utilization Forms/Loan Funding</a:t>
            </a:r>
          </a:p>
          <a:p>
            <a:pPr lvl="0"/>
            <a:r>
              <a:rPr lang="en-US" sz="1800" dirty="0" smtClean="0"/>
              <a:t>Construction Administration/Inspection (CA/CI) Discussion</a:t>
            </a:r>
          </a:p>
          <a:p>
            <a:pPr lvl="0"/>
            <a:r>
              <a:rPr lang="en-US" sz="1800" dirty="0" smtClean="0"/>
              <a:t>Data Sharing – Analysis/Statistics/Opportunities From RFPs </a:t>
            </a:r>
          </a:p>
          <a:p>
            <a:pPr lvl="0"/>
            <a:r>
              <a:rPr lang="en-US" sz="1800" dirty="0" smtClean="0"/>
              <a:t>Upcoming Professional Services Projects</a:t>
            </a:r>
            <a:endParaRPr lang="en-US" sz="1800" dirty="0"/>
          </a:p>
          <a:p>
            <a:pPr lvl="0"/>
            <a:r>
              <a:rPr lang="en-US" sz="1800" dirty="0" smtClean="0"/>
              <a:t>Contacts</a:t>
            </a:r>
          </a:p>
          <a:p>
            <a:pPr lvl="0"/>
            <a:r>
              <a:rPr lang="en-US" sz="1800" dirty="0" smtClean="0"/>
              <a:t>Questions</a:t>
            </a:r>
          </a:p>
          <a:p>
            <a:pPr lvl="0"/>
            <a:r>
              <a:rPr lang="en-US" sz="1800" dirty="0" smtClean="0"/>
              <a:t>Final Mixer Opportunity</a:t>
            </a:r>
            <a:endParaRPr lang="en-US" sz="18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8408894" cy="639762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HOW </a:t>
            </a:r>
            <a:r>
              <a:rPr lang="en-US" sz="2000" dirty="0" smtClean="0"/>
              <a:t>PROPOSALS  ARE </a:t>
            </a:r>
            <a:r>
              <a:rPr lang="en-US" sz="2000" dirty="0"/>
              <a:t>EVALUATED FOR COMPLIANCE WITH DIVERSITY GOALS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609371"/>
            <a:ext cx="8294914" cy="4854609"/>
          </a:xfrm>
        </p:spPr>
        <p:txBody>
          <a:bodyPr/>
          <a:lstStyle/>
          <a:p>
            <a:pPr lvl="0" algn="just"/>
            <a:r>
              <a:rPr lang="en-US" dirty="0" smtClean="0"/>
              <a:t>Form B11 (Utilization Form) is reviewed to determine:</a:t>
            </a:r>
          </a:p>
          <a:p>
            <a:pPr lvl="1" algn="just"/>
            <a:r>
              <a:rPr lang="en-US" sz="2000" dirty="0" smtClean="0"/>
              <a:t>If goal was met</a:t>
            </a:r>
          </a:p>
          <a:p>
            <a:pPr lvl="1" algn="just"/>
            <a:r>
              <a:rPr lang="en-US" sz="2000" dirty="0" smtClean="0"/>
              <a:t>If all utilized MBE/WBE’s are </a:t>
            </a:r>
            <a:r>
              <a:rPr lang="en-US" sz="2000" b="1" dirty="0" smtClean="0">
                <a:solidFill>
                  <a:srgbClr val="FF0000"/>
                </a:solidFill>
              </a:rPr>
              <a:t>ELIGIBLE CITY-CERTIFIED MBE/WBEs</a:t>
            </a:r>
          </a:p>
          <a:p>
            <a:pPr lvl="1" algn="just"/>
            <a:r>
              <a:rPr lang="en-US" sz="2000" dirty="0" smtClean="0"/>
              <a:t>If the above are both yes, the proposal is compliant, eligible for contract award, and forwarded to the evaluation committee</a:t>
            </a:r>
          </a:p>
          <a:p>
            <a:pPr algn="just"/>
            <a:r>
              <a:rPr lang="en-US" dirty="0" smtClean="0"/>
              <a:t>If the goal was not met:</a:t>
            </a:r>
            <a:endParaRPr lang="en-US" dirty="0"/>
          </a:p>
          <a:p>
            <a:pPr lvl="1" algn="just"/>
            <a:r>
              <a:rPr lang="en-US" sz="2000" dirty="0" smtClean="0"/>
              <a:t>Was a Form B12 (GFE) submitted</a:t>
            </a:r>
          </a:p>
          <a:p>
            <a:pPr lvl="1" algn="just"/>
            <a:r>
              <a:rPr lang="en-US" sz="2000" dirty="0" smtClean="0"/>
              <a:t>Did it receive a GFE score of 80 or more</a:t>
            </a:r>
          </a:p>
          <a:p>
            <a:pPr lvl="1" algn="just"/>
            <a:r>
              <a:rPr lang="en-US" sz="2000" dirty="0" smtClean="0"/>
              <a:t>If the above are both yes, </a:t>
            </a:r>
            <a:r>
              <a:rPr lang="en-US" sz="2000" dirty="0"/>
              <a:t>the proposal is </a:t>
            </a:r>
            <a:r>
              <a:rPr lang="en-US" sz="2000" dirty="0" smtClean="0"/>
              <a:t>compliant, eligible </a:t>
            </a:r>
            <a:r>
              <a:rPr lang="en-US" sz="2000" dirty="0"/>
              <a:t>for contract </a:t>
            </a:r>
            <a:r>
              <a:rPr lang="en-US" sz="2000" dirty="0" smtClean="0"/>
              <a:t>award, and forwarded to the evaluation committee the same as if it had met the goal</a:t>
            </a:r>
          </a:p>
          <a:p>
            <a:pPr algn="just"/>
            <a:r>
              <a:rPr lang="en-US" dirty="0" smtClean="0"/>
              <a:t>Any proposals that did not meet one of the above are deemed non-responsive and not reviewed by the evaluation committee</a:t>
            </a:r>
          </a:p>
          <a:p>
            <a:pPr algn="jus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77" y="5463980"/>
            <a:ext cx="1985567" cy="1225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976" y="5199529"/>
            <a:ext cx="1704178" cy="149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67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DANIEL BOONE’S TOMAHAWK?</a:t>
            </a:r>
            <a:endParaRPr lang="en-US" sz="3600" dirty="0"/>
          </a:p>
        </p:txBody>
      </p:sp>
      <p:pic>
        <p:nvPicPr>
          <p:cNvPr id="2050" name="Picture 2" descr="Missouri River War Axe - Hand Forged Ir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269" y="1344041"/>
            <a:ext cx="4309283" cy="430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928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86723"/>
            <a:ext cx="8294914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TIPS AND COMMON MISTAKES (SLIDE 1)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748331"/>
            <a:ext cx="8294914" cy="4854609"/>
          </a:xfrm>
        </p:spPr>
        <p:txBody>
          <a:bodyPr/>
          <a:lstStyle/>
          <a:p>
            <a:pPr lvl="0"/>
            <a:r>
              <a:rPr lang="en-US" b="1" dirty="0"/>
              <a:t>#1 </a:t>
            </a:r>
            <a:r>
              <a:rPr lang="en-US" b="1" dirty="0" smtClean="0"/>
              <a:t>Tip: </a:t>
            </a:r>
            <a:r>
              <a:rPr lang="en-US" b="1" dirty="0"/>
              <a:t>MEET THE GOAL.</a:t>
            </a:r>
            <a:r>
              <a:rPr lang="en-US" dirty="0"/>
              <a:t>  Do not rely upon a GFE </a:t>
            </a:r>
            <a:r>
              <a:rPr lang="en-US" dirty="0" smtClean="0"/>
              <a:t>scored by </a:t>
            </a:r>
          </a:p>
          <a:p>
            <a:pPr marL="0" lvl="0" indent="0">
              <a:buNone/>
            </a:pPr>
            <a:r>
              <a:rPr lang="en-US" dirty="0"/>
              <a:t>	</a:t>
            </a:r>
            <a:r>
              <a:rPr lang="en-US" dirty="0" smtClean="0"/>
              <a:t>government employees to win a contract.</a:t>
            </a:r>
          </a:p>
          <a:p>
            <a:pPr lvl="0"/>
            <a:r>
              <a:rPr lang="en-US" dirty="0" smtClean="0"/>
              <a:t>#2 Tip: Primes - Reach out to more City-certified </a:t>
            </a:r>
            <a:r>
              <a:rPr lang="en-US" dirty="0" smtClean="0"/>
              <a:t>MBE/WBE’s. </a:t>
            </a:r>
            <a:endParaRPr lang="en-US" dirty="0" smtClean="0"/>
          </a:p>
          <a:p>
            <a:pPr lvl="1"/>
            <a:r>
              <a:rPr lang="en-US" sz="2000" dirty="0" smtClean="0"/>
              <a:t>Your binder has a list of over 30 City-certified MBE/WBE professional </a:t>
            </a:r>
          </a:p>
          <a:p>
            <a:pPr marL="457200" lvl="1" indent="0">
              <a:buNone/>
            </a:pPr>
            <a:r>
              <a:rPr lang="en-US" sz="2000" dirty="0" smtClean="0"/>
              <a:t>      services firms that have not yet been included on any DPU </a:t>
            </a:r>
            <a:r>
              <a:rPr lang="en-US" sz="2000" dirty="0" smtClean="0"/>
              <a:t>contracts.</a:t>
            </a:r>
            <a:endParaRPr lang="en-US" sz="2000" dirty="0"/>
          </a:p>
          <a:p>
            <a:r>
              <a:rPr lang="en-US" dirty="0" smtClean="0"/>
              <a:t>Submitting companies to meet the goal that have the wrong certification type.</a:t>
            </a:r>
          </a:p>
          <a:p>
            <a:pPr lvl="1"/>
            <a:r>
              <a:rPr lang="en-US" sz="2000" dirty="0" smtClean="0"/>
              <a:t>City-certified EBE, VBE, and LGBTBE firms do not count toward the </a:t>
            </a:r>
            <a:r>
              <a:rPr lang="en-US" sz="2000" dirty="0" smtClean="0"/>
              <a:t>goal.</a:t>
            </a:r>
            <a:endParaRPr lang="en-US" sz="2000" dirty="0"/>
          </a:p>
          <a:p>
            <a:pPr lvl="1"/>
            <a:r>
              <a:rPr lang="en-US" sz="2000" dirty="0" smtClean="0"/>
              <a:t>Certification from non-City of Columbus organizations does not </a:t>
            </a:r>
            <a:r>
              <a:rPr lang="en-US" sz="2000" dirty="0" smtClean="0"/>
              <a:t>count.</a:t>
            </a:r>
            <a:endParaRPr lang="en-US" sz="2000" dirty="0"/>
          </a:p>
          <a:p>
            <a:pPr lvl="0"/>
            <a:r>
              <a:rPr lang="en-US" dirty="0" smtClean="0"/>
              <a:t>Submitting companies that have </a:t>
            </a:r>
            <a:r>
              <a:rPr lang="en-US" dirty="0"/>
              <a:t>lost </a:t>
            </a:r>
            <a:r>
              <a:rPr lang="en-US" dirty="0" smtClean="0"/>
              <a:t>MBE/WBE </a:t>
            </a:r>
            <a:r>
              <a:rPr lang="en-US" dirty="0" smtClean="0"/>
              <a:t>City-certification.</a:t>
            </a:r>
            <a:endParaRPr lang="en-US" dirty="0"/>
          </a:p>
          <a:p>
            <a:pPr lvl="1"/>
            <a:r>
              <a:rPr lang="en-US" sz="2000" dirty="0"/>
              <a:t>Do not rely upon a letter – verify through </a:t>
            </a:r>
            <a:r>
              <a:rPr lang="en-US" sz="2000" dirty="0" smtClean="0"/>
              <a:t>the ODI </a:t>
            </a:r>
            <a:r>
              <a:rPr lang="en-US" sz="2000" dirty="0" smtClean="0"/>
              <a:t>Portal website.</a:t>
            </a:r>
            <a:endParaRPr lang="en-US" sz="2000" dirty="0" smtClean="0"/>
          </a:p>
          <a:p>
            <a:pPr lvl="0"/>
            <a:r>
              <a:rPr lang="en-US" dirty="0" smtClean="0"/>
              <a:t>A </a:t>
            </a:r>
            <a:r>
              <a:rPr lang="en-US" dirty="0"/>
              <a:t>GFE </a:t>
            </a:r>
            <a:r>
              <a:rPr lang="en-US" dirty="0" smtClean="0"/>
              <a:t>must be submitted when </a:t>
            </a:r>
            <a:r>
              <a:rPr lang="en-US" dirty="0"/>
              <a:t>the goal is not </a:t>
            </a:r>
            <a:r>
              <a:rPr lang="en-US" dirty="0" smtClean="0"/>
              <a:t>met.</a:t>
            </a:r>
            <a:endParaRPr lang="en-US" dirty="0"/>
          </a:p>
          <a:p>
            <a:pPr lvl="0"/>
            <a:r>
              <a:rPr lang="en-US" dirty="0"/>
              <a:t>Not submitting any goal paperwork (ignoring the goal requirement</a:t>
            </a:r>
            <a:r>
              <a:rPr lang="en-US" dirty="0" smtClean="0"/>
              <a:t>).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518" y="701738"/>
            <a:ext cx="1474358" cy="121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67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86723"/>
            <a:ext cx="8294914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TIPS AND COMMON MISTAKES (SLIDE 2)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748331"/>
            <a:ext cx="8294914" cy="4854609"/>
          </a:xfrm>
        </p:spPr>
        <p:txBody>
          <a:bodyPr/>
          <a:lstStyle/>
          <a:p>
            <a:r>
              <a:rPr lang="en-US" dirty="0" smtClean="0"/>
              <a:t>City Code and the Program Manual </a:t>
            </a:r>
            <a:r>
              <a:rPr lang="en-US" b="1" u="sng" cap="all" dirty="0" smtClean="0">
                <a:solidFill>
                  <a:srgbClr val="FF0000"/>
                </a:solidFill>
              </a:rPr>
              <a:t>do not state</a:t>
            </a:r>
            <a:r>
              <a:rPr lang="en-US" dirty="0" smtClean="0"/>
              <a:t>:</a:t>
            </a:r>
          </a:p>
          <a:p>
            <a:pPr lvl="1"/>
            <a:r>
              <a:rPr lang="en-US" sz="2000" dirty="0" smtClean="0"/>
              <a:t>You only need to subcontract work you cannot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do yourself </a:t>
            </a:r>
          </a:p>
          <a:p>
            <a:pPr lvl="1"/>
            <a:r>
              <a:rPr lang="en-US" sz="2000" dirty="0" smtClean="0"/>
              <a:t>An MBE/WBE subcontractor’s price needs to be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the lowest price for the work you receive</a:t>
            </a:r>
          </a:p>
          <a:p>
            <a:pPr lvl="1"/>
            <a:r>
              <a:rPr lang="en-US" sz="2000" dirty="0" smtClean="0"/>
              <a:t>Work does not have to be subcontracted if it takes work from your staff</a:t>
            </a:r>
          </a:p>
          <a:p>
            <a:r>
              <a:rPr lang="en-US" dirty="0" smtClean="0"/>
              <a:t>Contact more than 1 or 2 MBE/WBE companies.</a:t>
            </a:r>
          </a:p>
          <a:p>
            <a:pPr lvl="1"/>
            <a:r>
              <a:rPr lang="en-US" sz="2000" dirty="0" smtClean="0"/>
              <a:t>Use the ODI Portal to identify City-certified MBE/WBE firms for the contract work types – and contact all of them</a:t>
            </a:r>
          </a:p>
          <a:p>
            <a:r>
              <a:rPr lang="en-US" dirty="0" smtClean="0"/>
              <a:t>Follow-up, follow-up, and follow-up with companies you reach out to.</a:t>
            </a:r>
          </a:p>
          <a:p>
            <a:pPr lvl="1"/>
            <a:r>
              <a:rPr lang="en-US" sz="2000" dirty="0" smtClean="0"/>
              <a:t>Sending one email to a handful of companies is not considered a sufficient GFE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4 Common Mistakes Businesses Make - Catalyst Marketing Ag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58" y="826485"/>
            <a:ext cx="2467156" cy="148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159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86723"/>
            <a:ext cx="8294914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TIPS AND COMMON MISTAKES – (SLIDE 3)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748331"/>
            <a:ext cx="8143336" cy="4854609"/>
          </a:xfrm>
        </p:spPr>
        <p:txBody>
          <a:bodyPr/>
          <a:lstStyle/>
          <a:p>
            <a:r>
              <a:rPr lang="en-US" sz="2400" dirty="0" smtClean="0"/>
              <a:t>How the GFE is scored has been misinterpreted</a:t>
            </a:r>
          </a:p>
          <a:p>
            <a:pPr lvl="1"/>
            <a:r>
              <a:rPr lang="en-US" sz="2200" dirty="0" smtClean="0"/>
              <a:t>The categories add up to 100 points, for a 100 point maximum score</a:t>
            </a:r>
          </a:p>
          <a:p>
            <a:pPr lvl="1"/>
            <a:r>
              <a:rPr lang="en-US" sz="2200" dirty="0" smtClean="0"/>
              <a:t>A score of 80 or more demonstrates a sufficient GFE was made</a:t>
            </a:r>
          </a:p>
          <a:p>
            <a:pPr lvl="1"/>
            <a:r>
              <a:rPr lang="en-US" sz="2200" dirty="0" smtClean="0"/>
              <a:t>The points listed for a GFE category are the maximum that can be achieved for that GFE category</a:t>
            </a:r>
          </a:p>
          <a:p>
            <a:pPr lvl="1"/>
            <a:r>
              <a:rPr lang="en-US" sz="2200" dirty="0" smtClean="0"/>
              <a:t>Scoring for each GFE category is not all-or-nothing.  Partial points can be, and are, awarded for a category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                YOU ARE CREATIVE PEOPLE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</a:t>
            </a:r>
            <a:r>
              <a:rPr lang="en-US" sz="2400" b="1" dirty="0" smtClean="0">
                <a:solidFill>
                  <a:srgbClr val="FF0000"/>
                </a:solidFill>
              </a:rPr>
              <a:t>CREATIVE MATH DOES NOT APPLY TO GFEs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AutoShape 2" descr="What is mathematical creativity, how d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6" name="Picture 8" descr="What is mathematical creativity, how do we develop it, and should we try to  measure it? PART 1 — MATH VAL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620" y="3950898"/>
            <a:ext cx="2421045" cy="1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445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FLINTLOCK RIFLE</a:t>
            </a:r>
            <a:endParaRPr lang="en-US" sz="2800" dirty="0"/>
          </a:p>
        </p:txBody>
      </p:sp>
      <p:pic>
        <p:nvPicPr>
          <p:cNvPr id="1026" name="Picture 2" descr="Traditions® Kentucky Rifle™ Flintlock | .50 Cal | Muzzle-Loaders.c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4964"/>
            <a:ext cx="8294688" cy="276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777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FLINTLOCK RIFLE MAIN PARTS</a:t>
            </a:r>
            <a:endParaRPr lang="en-US" sz="2800" dirty="0"/>
          </a:p>
        </p:txBody>
      </p:sp>
      <p:pic>
        <p:nvPicPr>
          <p:cNvPr id="4098" name="Picture 2" descr="Lock, stock, and barrel - Wikiped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3" y="1619480"/>
            <a:ext cx="7810475" cy="362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464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55812" y="248948"/>
            <a:ext cx="7996517" cy="639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SUBCONTRACTOR </a:t>
            </a:r>
            <a:r>
              <a:rPr lang="en-US" dirty="0"/>
              <a:t>SUBSTITUTION </a:t>
            </a:r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199" y="896825"/>
            <a:ext cx="8095130" cy="4741976"/>
          </a:xfrm>
        </p:spPr>
        <p:txBody>
          <a:bodyPr/>
          <a:lstStyle/>
          <a:p>
            <a:pPr lvl="0"/>
            <a:r>
              <a:rPr lang="en-US" sz="1600" dirty="0" smtClean="0"/>
              <a:t>Prime contractors </a:t>
            </a:r>
            <a:r>
              <a:rPr lang="en-US" sz="1600" dirty="0"/>
              <a:t>cannot change the terms of </a:t>
            </a:r>
            <a:r>
              <a:rPr lang="en-US" sz="1600" dirty="0" smtClean="0"/>
              <a:t>the </a:t>
            </a:r>
            <a:r>
              <a:rPr lang="en-US" sz="1600" dirty="0"/>
              <a:t>MBE/WBE commitment without adhering to </a:t>
            </a:r>
            <a:r>
              <a:rPr lang="en-US" sz="1600" dirty="0" smtClean="0"/>
              <a:t>the City’s </a:t>
            </a:r>
            <a:r>
              <a:rPr lang="en-US" sz="1600" dirty="0"/>
              <a:t>Subcontractor Substitution Standards</a:t>
            </a:r>
            <a:r>
              <a:rPr lang="en-US" sz="1600" dirty="0" smtClean="0"/>
              <a:t>.</a:t>
            </a:r>
            <a:endParaRPr lang="en-US" sz="1600" dirty="0"/>
          </a:p>
          <a:p>
            <a:pPr lvl="0"/>
            <a:r>
              <a:rPr lang="en-US" sz="1600" dirty="0"/>
              <a:t>The following are valid reasons for requesting a </a:t>
            </a:r>
            <a:r>
              <a:rPr lang="en-US" sz="1600" dirty="0" smtClean="0"/>
              <a:t>change to remove a subcontractor:</a:t>
            </a:r>
            <a:endParaRPr lang="en-US" sz="1600" dirty="0"/>
          </a:p>
          <a:p>
            <a:pPr lvl="1"/>
            <a:r>
              <a:rPr lang="en-US" sz="1600" dirty="0"/>
              <a:t>Failed or refused to meet the </a:t>
            </a:r>
            <a:r>
              <a:rPr lang="en-US" sz="1600" dirty="0" smtClean="0"/>
              <a:t>prime’s </a:t>
            </a:r>
            <a:r>
              <a:rPr lang="en-US" sz="1600" dirty="0"/>
              <a:t>reasonable bond requirements.  (Not applicable if the City waived bond requirements for City certified MBE/WBE </a:t>
            </a:r>
            <a:r>
              <a:rPr lang="en-US" sz="1600" dirty="0" smtClean="0"/>
              <a:t>subcontractors </a:t>
            </a:r>
            <a:r>
              <a:rPr lang="en-US" sz="1600" dirty="0"/>
              <a:t>for this </a:t>
            </a:r>
            <a:r>
              <a:rPr lang="en-US" sz="1600" dirty="0" smtClean="0"/>
              <a:t>contract)</a:t>
            </a:r>
            <a:endParaRPr lang="en-US" sz="1600" dirty="0"/>
          </a:p>
          <a:p>
            <a:pPr lvl="1"/>
            <a:r>
              <a:rPr lang="en-US" sz="1600" dirty="0"/>
              <a:t>Determined to be ineligible to work on City projects because of suspension and/or debarment proceedings</a:t>
            </a:r>
          </a:p>
          <a:p>
            <a:pPr lvl="1"/>
            <a:r>
              <a:rPr lang="en-US" sz="1600" dirty="0"/>
              <a:t>Voluntarily withdrew from the project and provided </a:t>
            </a:r>
            <a:r>
              <a:rPr lang="en-US" sz="1600" dirty="0" smtClean="0"/>
              <a:t>written </a:t>
            </a:r>
            <a:r>
              <a:rPr lang="en-US" sz="1600" dirty="0"/>
              <a:t>notice of its withdrawal</a:t>
            </a:r>
          </a:p>
          <a:p>
            <a:pPr lvl="1"/>
            <a:r>
              <a:rPr lang="en-US" sz="1600" dirty="0" smtClean="0"/>
              <a:t>Listed </a:t>
            </a:r>
            <a:r>
              <a:rPr lang="en-US" sz="1600" dirty="0"/>
              <a:t>in the </a:t>
            </a:r>
            <a:r>
              <a:rPr lang="en-US" sz="1600" dirty="0" smtClean="0"/>
              <a:t>proposal </a:t>
            </a:r>
            <a:r>
              <a:rPr lang="en-US" sz="1600" dirty="0"/>
              <a:t>as the result of an inadvertent clerical error</a:t>
            </a:r>
          </a:p>
          <a:p>
            <a:pPr lvl="1"/>
            <a:r>
              <a:rPr lang="en-US" sz="1600" dirty="0"/>
              <a:t>Failed or refused to perform contract work after reasonable opportunity to do so</a:t>
            </a:r>
          </a:p>
          <a:p>
            <a:pPr lvl="1"/>
            <a:r>
              <a:rPr lang="en-US" sz="1600" dirty="0"/>
              <a:t>Failed or refused to execute a written contract</a:t>
            </a:r>
          </a:p>
          <a:p>
            <a:pPr lvl="1"/>
            <a:r>
              <a:rPr lang="en-US" sz="1600" dirty="0"/>
              <a:t>Declared bankruptcy, insolvency, or exhibited credit unworthiness</a:t>
            </a:r>
          </a:p>
          <a:p>
            <a:pPr lvl="1"/>
            <a:r>
              <a:rPr lang="en-US" sz="1600" dirty="0"/>
              <a:t>Exhibited other good cause, as determined at </a:t>
            </a:r>
            <a:r>
              <a:rPr lang="en-US" sz="1600" dirty="0" smtClean="0"/>
              <a:t>the City’s </a:t>
            </a:r>
            <a:r>
              <a:rPr lang="en-US" sz="1600" dirty="0"/>
              <a:t>sole discretion</a:t>
            </a:r>
          </a:p>
          <a:p>
            <a:pPr lvl="0"/>
            <a:r>
              <a:rPr lang="en-US" sz="1600" dirty="0" smtClean="0"/>
              <a:t>DPU </a:t>
            </a:r>
            <a:r>
              <a:rPr lang="en-US" sz="1600" dirty="0"/>
              <a:t>will investigate the change request.  A change cannot be made unless approved by </a:t>
            </a:r>
            <a:r>
              <a:rPr lang="en-US" sz="1600" dirty="0" smtClean="0"/>
              <a:t>DPU and ODI.</a:t>
            </a:r>
            <a:endParaRPr lang="en-US" sz="1600" dirty="0"/>
          </a:p>
          <a:p>
            <a:endParaRPr lang="en-US" dirty="0"/>
          </a:p>
        </p:txBody>
      </p:sp>
      <p:sp>
        <p:nvSpPr>
          <p:cNvPr id="5" name="AutoShape 6" descr="Double-Bladed Tomahawk Ax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 descr="Double-Bladed Tomahawk Ax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132" name="Picture 12" descr="Soccer Substitution Rules: Everythi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669" y="5091952"/>
            <a:ext cx="2486449" cy="165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628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034" y="273050"/>
            <a:ext cx="7171765" cy="116205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014A9B"/>
                </a:solidFill>
              </a:rPr>
              <a:t>REMOVING SUBCONTRACTOR OR CHANGING SUBCONTRACTOR UTILIZATION</a:t>
            </a:r>
            <a:endParaRPr lang="en-US" sz="2800" dirty="0">
              <a:solidFill>
                <a:srgbClr val="014A9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224" y="1435100"/>
            <a:ext cx="5441576" cy="461112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In addition to having a reason listed on the previous slide, the prime must:</a:t>
            </a:r>
          </a:p>
          <a:p>
            <a:r>
              <a:rPr lang="en-US" sz="2400" dirty="0" smtClean="0"/>
              <a:t>Have documentation of the problems or why a change needs to be made</a:t>
            </a:r>
          </a:p>
          <a:p>
            <a:r>
              <a:rPr lang="en-US" sz="2400" dirty="0" smtClean="0"/>
              <a:t>Have discussed the situation with the subcontractor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Ideally, the subcontractor has agreed with the need to make a </a:t>
            </a:r>
            <a:r>
              <a:rPr lang="en-US" sz="2400" dirty="0" smtClean="0"/>
              <a:t>change.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We will contact the sub to verify the above.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16" y="1918446"/>
            <a:ext cx="4096926" cy="293044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D4CA-6C83-4D61-AFB4-AC902312C23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 descr="cid:image007.jpg@01D31FED.CDADB56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8" y="5660261"/>
            <a:ext cx="1476103" cy="771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5743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86723"/>
            <a:ext cx="8294914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THREE PIECE CHICKEN DINNER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748331"/>
            <a:ext cx="8294914" cy="4854609"/>
          </a:xfrm>
        </p:spPr>
        <p:txBody>
          <a:bodyPr/>
          <a:lstStyle/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473" y="992992"/>
            <a:ext cx="6565221" cy="444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64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971" y="601535"/>
            <a:ext cx="4397829" cy="166333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RENDEZVOUS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smtClean="0"/>
              <a:t>A gathering to trade, resupply and celebrate</a:t>
            </a:r>
            <a:endParaRPr lang="en-US" sz="320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457200" y="2697480"/>
            <a:ext cx="4846320" cy="264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47500" lnSpcReduction="20000"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 baseline="0">
                <a:solidFill>
                  <a:srgbClr val="00539B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endParaRPr lang="en-US" sz="3200" dirty="0">
              <a:solidFill>
                <a:srgbClr val="FF0000"/>
              </a:solidFill>
            </a:endParaRPr>
          </a:p>
          <a:p>
            <a:pPr algn="ctr"/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5100" dirty="0" smtClean="0"/>
              <a:t>Today we will: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100" dirty="0" smtClean="0"/>
              <a:t>Trade knowledge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100" dirty="0" smtClean="0"/>
              <a:t>Resupply by being reminded</a:t>
            </a:r>
          </a:p>
          <a:p>
            <a:r>
              <a:rPr lang="en-US" sz="5100" dirty="0"/>
              <a:t> </a:t>
            </a:r>
            <a:r>
              <a:rPr lang="en-US" sz="5100" dirty="0" smtClean="0"/>
              <a:t>      of things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100" dirty="0" smtClean="0"/>
              <a:t>Celebrate by having some fun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009" y="1550769"/>
            <a:ext cx="4067226" cy="284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86723"/>
            <a:ext cx="8294914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DPU CAPITAL PROJECT INVOICE STATISTICS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748331"/>
            <a:ext cx="8143336" cy="485460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Capital Project 2024 Invoice </a:t>
            </a:r>
            <a:r>
              <a:rPr lang="en-US" sz="2400" dirty="0"/>
              <a:t>S</a:t>
            </a:r>
            <a:r>
              <a:rPr lang="en-US" sz="2400" dirty="0" smtClean="0"/>
              <a:t>tatistics</a:t>
            </a:r>
          </a:p>
          <a:p>
            <a:r>
              <a:rPr lang="en-US" sz="2400" dirty="0" smtClean="0"/>
              <a:t>Number paid 1/1/24 through 7/31/24 = 1,894</a:t>
            </a:r>
          </a:p>
          <a:p>
            <a:r>
              <a:rPr lang="en-US" sz="2400" dirty="0" smtClean="0"/>
              <a:t>Average number of days to pay from invoice date = 31.41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Capital Project 2023 Invoice Statistics</a:t>
            </a:r>
          </a:p>
          <a:p>
            <a:r>
              <a:rPr lang="en-US" sz="2400" dirty="0" smtClean="0"/>
              <a:t>Number paid in 2023 = 3,500</a:t>
            </a:r>
          </a:p>
          <a:p>
            <a:r>
              <a:rPr lang="en-US" sz="2400" dirty="0"/>
              <a:t>Average number of days to pay from invoice date = </a:t>
            </a:r>
            <a:r>
              <a:rPr lang="en-US" sz="2400" dirty="0" smtClean="0"/>
              <a:t>26.25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DPU receives 3,300 – 3,500 of these invoices a year</a:t>
            </a:r>
          </a:p>
          <a:p>
            <a:r>
              <a:rPr lang="en-US" sz="2400" dirty="0" smtClean="0"/>
              <a:t>That works out to be about 16 per working day (working days = 365 days minus weekends, holidays, vacations, sick days)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AutoShape 2" descr="What is mathematical creativity, how d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 descr="How to write invoices that get you paid on time - FreeAg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389" y="2032120"/>
            <a:ext cx="2920657" cy="146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26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86723"/>
            <a:ext cx="8294914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DPU CAPITAL PROJECT INVOICE </a:t>
            </a:r>
            <a:r>
              <a:rPr lang="en-US" sz="3200" dirty="0" smtClean="0"/>
              <a:t>FUTURE?</a:t>
            </a:r>
            <a:endParaRPr lang="en-US" sz="3200" dirty="0"/>
          </a:p>
        </p:txBody>
      </p:sp>
      <p:sp>
        <p:nvSpPr>
          <p:cNvPr id="4" name="AutoShape 2" descr="What is mathematical creativity, how d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818239"/>
            <a:ext cx="8294914" cy="4422095"/>
          </a:xfrm>
        </p:spPr>
        <p:txBody>
          <a:bodyPr/>
          <a:lstStyle/>
          <a:p>
            <a:r>
              <a:rPr lang="en-US" sz="2400" dirty="0" smtClean="0"/>
              <a:t>Simple definition of invoice audit = to verify information</a:t>
            </a:r>
          </a:p>
          <a:p>
            <a:r>
              <a:rPr lang="en-US" sz="2400" dirty="0" smtClean="0"/>
              <a:t>We cannot verify most of the information on the invoices we receive</a:t>
            </a:r>
          </a:p>
          <a:p>
            <a:r>
              <a:rPr lang="en-US" sz="2400" dirty="0" smtClean="0"/>
              <a:t>We reject invoices for petty reasons and delay payment</a:t>
            </a:r>
          </a:p>
          <a:p>
            <a:r>
              <a:rPr lang="en-US" sz="2400" dirty="0" smtClean="0"/>
              <a:t>I want to eliminate most of the current method and implement progress based invoicing</a:t>
            </a:r>
          </a:p>
          <a:p>
            <a:r>
              <a:rPr lang="en-US" sz="2400" dirty="0" smtClean="0"/>
              <a:t>In progress based invoicing, if your contract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is 60% completed, you can invoice us for up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to 60% of the contract amount</a:t>
            </a:r>
          </a:p>
          <a:p>
            <a:r>
              <a:rPr lang="en-US" sz="2400" dirty="0" smtClean="0"/>
              <a:t>This method eliminates most of the invoice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detail now produced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600" y="3939024"/>
            <a:ext cx="2295514" cy="166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45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8187" y="506604"/>
            <a:ext cx="8294914" cy="63976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CONSTRUCTION ADMINISTRATION/CONSTRUCTION</a:t>
            </a:r>
          </a:p>
          <a:p>
            <a:pPr algn="ctr"/>
            <a:r>
              <a:rPr lang="en-US" sz="2800" dirty="0" smtClean="0"/>
              <a:t> INSPECTION (CA/CI) CONTRACTS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6815" y="1146366"/>
            <a:ext cx="8366286" cy="4478057"/>
          </a:xfrm>
        </p:spPr>
        <p:txBody>
          <a:bodyPr/>
          <a:lstStyle/>
          <a:p>
            <a:r>
              <a:rPr lang="en-US" sz="2400" dirty="0" smtClean="0"/>
              <a:t>This contract ensures our projects are built to specifications</a:t>
            </a:r>
          </a:p>
          <a:p>
            <a:r>
              <a:rPr lang="en-US" sz="2400" dirty="0" smtClean="0"/>
              <a:t>It is bid every 3 years</a:t>
            </a:r>
          </a:p>
          <a:p>
            <a:r>
              <a:rPr lang="en-US" sz="2400" dirty="0" smtClean="0"/>
              <a:t>The current contract covers projects started in 2023 through 2025</a:t>
            </a:r>
          </a:p>
          <a:p>
            <a:r>
              <a:rPr lang="en-US" sz="2400" dirty="0" smtClean="0"/>
              <a:t>The contract is awarded to multiple companies</a:t>
            </a:r>
          </a:p>
          <a:p>
            <a:pPr lvl="1"/>
            <a:r>
              <a:rPr lang="en-US" sz="2200" dirty="0" smtClean="0"/>
              <a:t>There are 6 companies on the current contract</a:t>
            </a:r>
          </a:p>
          <a:p>
            <a:r>
              <a:rPr lang="en-US" sz="2400" dirty="0" smtClean="0"/>
              <a:t>The RFP for the new contract should be issued in 1 year</a:t>
            </a:r>
          </a:p>
          <a:p>
            <a:pPr lvl="1"/>
            <a:r>
              <a:rPr lang="en-US" sz="2200" dirty="0" smtClean="0"/>
              <a:t>It is the last project on page 7 of the Upcoming DPU RFPs in Tab 4 of your binder </a:t>
            </a:r>
          </a:p>
          <a:p>
            <a:r>
              <a:rPr lang="en-US" sz="2400" dirty="0" smtClean="0"/>
              <a:t>We have problems with contractors getting timely payment</a:t>
            </a:r>
          </a:p>
          <a:p>
            <a:pPr lvl="1"/>
            <a:r>
              <a:rPr lang="en-US" sz="2200" dirty="0" smtClean="0"/>
              <a:t>Seems to take 4-5 months after the Pay Estimate is run</a:t>
            </a:r>
          </a:p>
        </p:txBody>
      </p:sp>
      <p:sp>
        <p:nvSpPr>
          <p:cNvPr id="4" name="AutoShape 2" descr="What is mathematical creativity, how d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49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86723"/>
            <a:ext cx="8294914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DATA SHARING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748331"/>
            <a:ext cx="8294914" cy="4854609"/>
          </a:xfrm>
        </p:spPr>
        <p:txBody>
          <a:bodyPr/>
          <a:lstStyle/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092" y="845871"/>
            <a:ext cx="6571130" cy="465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977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86723"/>
            <a:ext cx="8294914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DATA SHARING – NOTEBOOK TAB 2 – SLIDE 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770521"/>
            <a:ext cx="8294914" cy="4854609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/>
              <a:t>Professional </a:t>
            </a:r>
            <a:r>
              <a:rPr lang="en-US" dirty="0"/>
              <a:t>Services RFP’s </a:t>
            </a:r>
            <a:r>
              <a:rPr lang="en-US" dirty="0" smtClean="0"/>
              <a:t>Awarded (1 page)</a:t>
            </a:r>
          </a:p>
          <a:p>
            <a:pPr marL="400050"/>
            <a:r>
              <a:rPr lang="en-US" sz="2200" dirty="0" smtClean="0"/>
              <a:t>48 RFPs issued</a:t>
            </a:r>
          </a:p>
          <a:p>
            <a:pPr marL="400050"/>
            <a:r>
              <a:rPr lang="en-US" sz="2200" dirty="0"/>
              <a:t>1</a:t>
            </a:r>
            <a:r>
              <a:rPr lang="en-US" sz="2200" dirty="0" smtClean="0"/>
              <a:t> (2.1%) had no responses</a:t>
            </a:r>
          </a:p>
          <a:p>
            <a:pPr marL="400050"/>
            <a:r>
              <a:rPr lang="en-US" sz="2200" dirty="0" smtClean="0"/>
              <a:t>9 (18.8%) received one proposal</a:t>
            </a:r>
          </a:p>
          <a:p>
            <a:pPr marL="400050"/>
            <a:r>
              <a:rPr lang="en-US" sz="2200" dirty="0" smtClean="0"/>
              <a:t>26 (54.2%) received two or less proposals</a:t>
            </a:r>
            <a:endParaRPr lang="en-US" sz="2200" dirty="0"/>
          </a:p>
          <a:p>
            <a:pPr marL="57150" indent="0">
              <a:buNone/>
            </a:pPr>
            <a:r>
              <a:rPr lang="en-US" dirty="0"/>
              <a:t>Number </a:t>
            </a:r>
            <a:r>
              <a:rPr lang="en-US" dirty="0" smtClean="0"/>
              <a:t>Of Proposals For </a:t>
            </a:r>
            <a:r>
              <a:rPr lang="en-US" dirty="0"/>
              <a:t>Projects </a:t>
            </a:r>
            <a:r>
              <a:rPr lang="en-US" dirty="0" smtClean="0"/>
              <a:t>(5 </a:t>
            </a:r>
            <a:r>
              <a:rPr lang="en-US" dirty="0"/>
              <a:t>pages</a:t>
            </a:r>
            <a:r>
              <a:rPr lang="en-US" dirty="0" smtClean="0"/>
              <a:t>)</a:t>
            </a:r>
          </a:p>
          <a:p>
            <a:pPr marL="400050"/>
            <a:r>
              <a:rPr lang="en-US" sz="2200" dirty="0" smtClean="0"/>
              <a:t>Main purpose is to identify past RFP’s with 1 or 2 proposers so you can identify similar future RFPs that will be an opportunity for your company</a:t>
            </a:r>
            <a:endParaRPr lang="en-US" sz="2200" dirty="0"/>
          </a:p>
          <a:p>
            <a:pPr marL="57150" indent="0">
              <a:buNone/>
            </a:pPr>
            <a:r>
              <a:rPr lang="en-US" dirty="0"/>
              <a:t>City MBE-WBE </a:t>
            </a:r>
            <a:r>
              <a:rPr lang="en-US" dirty="0" smtClean="0"/>
              <a:t>Goals Assigned To </a:t>
            </a:r>
            <a:r>
              <a:rPr lang="en-US" dirty="0"/>
              <a:t>Public Utilities </a:t>
            </a:r>
            <a:r>
              <a:rPr lang="en-US" dirty="0" smtClean="0"/>
              <a:t>Projects (5 </a:t>
            </a:r>
            <a:r>
              <a:rPr lang="en-US" dirty="0"/>
              <a:t>pages</a:t>
            </a:r>
            <a:r>
              <a:rPr lang="en-US" dirty="0" smtClean="0"/>
              <a:t>)</a:t>
            </a:r>
          </a:p>
          <a:p>
            <a:pPr marL="457200"/>
            <a:r>
              <a:rPr lang="en-US" sz="2200" dirty="0" smtClean="0"/>
              <a:t>Goals assigned to all awarded projects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694" y="687587"/>
            <a:ext cx="2964418" cy="226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195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86723"/>
            <a:ext cx="8294914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DATA SHARING – NOTEBOOK TAB 2 – SLIDE 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748331"/>
            <a:ext cx="8294914" cy="4854609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/>
              <a:t>Contract Amount by Certification Type </a:t>
            </a:r>
            <a:r>
              <a:rPr lang="en-US" dirty="0"/>
              <a:t>(</a:t>
            </a:r>
            <a:r>
              <a:rPr lang="en-US" dirty="0" smtClean="0"/>
              <a:t>1 page)</a:t>
            </a:r>
          </a:p>
          <a:p>
            <a:pPr marL="400050"/>
            <a:r>
              <a:rPr lang="en-US" dirty="0" smtClean="0"/>
              <a:t>Shows that 14 of 47 RFPs (30%) have been awarded to MBE/WBEs</a:t>
            </a:r>
          </a:p>
          <a:p>
            <a:pPr marL="57150" indent="0">
              <a:buNone/>
            </a:pPr>
            <a:r>
              <a:rPr lang="en-US" dirty="0" smtClean="0"/>
              <a:t>Three related documents</a:t>
            </a:r>
          </a:p>
          <a:p>
            <a:pPr marL="400050"/>
            <a:r>
              <a:rPr lang="en-US" dirty="0" smtClean="0"/>
              <a:t>Contract Amount All Consultants (2 pages)</a:t>
            </a:r>
          </a:p>
          <a:p>
            <a:pPr marL="400050"/>
            <a:r>
              <a:rPr lang="en-US" dirty="0" smtClean="0"/>
              <a:t>Contract </a:t>
            </a:r>
            <a:r>
              <a:rPr lang="en-US" dirty="0"/>
              <a:t>Amount By Prime Consultant (1 </a:t>
            </a:r>
            <a:r>
              <a:rPr lang="en-US" dirty="0" smtClean="0"/>
              <a:t>page)</a:t>
            </a:r>
          </a:p>
          <a:p>
            <a:pPr marL="400050"/>
            <a:r>
              <a:rPr lang="en-US" dirty="0" smtClean="0"/>
              <a:t>Contract </a:t>
            </a:r>
            <a:r>
              <a:rPr lang="en-US" dirty="0"/>
              <a:t>Amount By Subconsultant (2 pages</a:t>
            </a:r>
            <a:r>
              <a:rPr lang="en-US" dirty="0" smtClean="0"/>
              <a:t>)</a:t>
            </a:r>
          </a:p>
          <a:p>
            <a:pPr marL="57150" indent="0">
              <a:buNone/>
            </a:pPr>
            <a:r>
              <a:rPr lang="en-US" dirty="0" smtClean="0"/>
              <a:t>These three documents show:</a:t>
            </a:r>
          </a:p>
          <a:p>
            <a:pPr marL="400050"/>
            <a:r>
              <a:rPr lang="en-US" dirty="0" smtClean="0"/>
              <a:t>The </a:t>
            </a:r>
            <a:r>
              <a:rPr lang="en-US" dirty="0"/>
              <a:t>number of times a company was a </a:t>
            </a:r>
            <a:r>
              <a:rPr lang="en-US" dirty="0" smtClean="0"/>
              <a:t>prime</a:t>
            </a:r>
          </a:p>
          <a:p>
            <a:pPr marL="400050"/>
            <a:r>
              <a:rPr lang="en-US" dirty="0" smtClean="0"/>
              <a:t>The </a:t>
            </a:r>
            <a:r>
              <a:rPr lang="en-US" dirty="0"/>
              <a:t>number of times they were a </a:t>
            </a:r>
            <a:r>
              <a:rPr lang="en-US" dirty="0" smtClean="0"/>
              <a:t>sub</a:t>
            </a:r>
          </a:p>
          <a:p>
            <a:pPr marL="400050"/>
            <a:r>
              <a:rPr lang="en-US" dirty="0" smtClean="0"/>
              <a:t>The </a:t>
            </a:r>
            <a:r>
              <a:rPr lang="en-US" dirty="0"/>
              <a:t>total contracted spend with the company as a prime and a </a:t>
            </a:r>
            <a:r>
              <a:rPr lang="en-US" dirty="0" smtClean="0"/>
              <a:t>sub</a:t>
            </a:r>
          </a:p>
          <a:p>
            <a:pPr marL="57150" indent="0">
              <a:buNone/>
            </a:pPr>
            <a:r>
              <a:rPr lang="en-US" dirty="0"/>
              <a:t>MBE/WBE Design Firms Not </a:t>
            </a:r>
            <a:r>
              <a:rPr lang="en-US" dirty="0" smtClean="0"/>
              <a:t>Used</a:t>
            </a:r>
          </a:p>
          <a:p>
            <a:pPr marL="400050"/>
            <a:r>
              <a:rPr lang="en-US" dirty="0" smtClean="0"/>
              <a:t>Shows potential new MBE/WBE partners with no DPU contracted spend in the past two years</a:t>
            </a:r>
            <a:endParaRPr lang="en-US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471" y="5218377"/>
            <a:ext cx="3394344" cy="133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425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86723"/>
            <a:ext cx="8294914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DATA SHARING – NOTEBOOK TAB 4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748331"/>
            <a:ext cx="8294914" cy="4854609"/>
          </a:xfrm>
        </p:spPr>
        <p:txBody>
          <a:bodyPr/>
          <a:lstStyle/>
          <a:p>
            <a:pPr marL="114300" indent="0">
              <a:buNone/>
            </a:pPr>
            <a:r>
              <a:rPr lang="en-US" sz="2800" dirty="0" smtClean="0"/>
              <a:t>Tab 4 has the list of Upcoming Design Services RFPs Public Utilities plans to issue through 2025</a:t>
            </a:r>
          </a:p>
          <a:p>
            <a:pPr marL="571500" indent="-457200"/>
            <a:r>
              <a:rPr lang="en-US" sz="2800" dirty="0" smtClean="0"/>
              <a:t>There are 50 projects on the list</a:t>
            </a:r>
          </a:p>
          <a:p>
            <a:pPr marL="571500" indent="-457200"/>
            <a:r>
              <a:rPr lang="en-US" sz="2800" dirty="0" smtClean="0"/>
              <a:t>We may not issue all of these RFPs but there will be a lot of them</a:t>
            </a:r>
          </a:p>
          <a:p>
            <a:pPr marL="571500" indent="-457200"/>
            <a:r>
              <a:rPr lang="en-US" sz="2800" dirty="0" smtClean="0"/>
              <a:t>We hope companies will use the information in the Data Sharing to identify types of projects that have had few proposers and submit proposals for them</a:t>
            </a:r>
          </a:p>
          <a:p>
            <a:pPr marL="57150" indent="0">
              <a:buNone/>
            </a:pPr>
            <a:endParaRPr lang="en-US" dirty="0"/>
          </a:p>
          <a:p>
            <a:pPr marL="514350" lvl="1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073" y="4578956"/>
            <a:ext cx="4034118" cy="180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924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86723"/>
            <a:ext cx="8294914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DATA SHARING – NOTEBOOK TAB 6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748331"/>
            <a:ext cx="8294914" cy="4854609"/>
          </a:xfrm>
        </p:spPr>
        <p:txBody>
          <a:bodyPr/>
          <a:lstStyle/>
          <a:p>
            <a:pPr marL="114300" indent="0" algn="just">
              <a:buNone/>
            </a:pPr>
            <a:r>
              <a:rPr lang="en-US" sz="2800" dirty="0" smtClean="0"/>
              <a:t>Tab 6 has a 17 page list of MBE and WBE City-Certified companies</a:t>
            </a:r>
          </a:p>
          <a:p>
            <a:pPr marL="571500" indent="-457200" algn="just"/>
            <a:r>
              <a:rPr lang="en-US" sz="2800" dirty="0" smtClean="0"/>
              <a:t>This is a download of the information from the ODI Portal filtered to contain only </a:t>
            </a:r>
            <a:r>
              <a:rPr lang="en-US" sz="2800" dirty="0"/>
              <a:t>companies with a DPU design </a:t>
            </a:r>
            <a:r>
              <a:rPr lang="en-US" sz="2800" dirty="0" smtClean="0"/>
              <a:t>focus</a:t>
            </a:r>
          </a:p>
          <a:p>
            <a:pPr marL="571500" indent="-457200" algn="just"/>
            <a:r>
              <a:rPr lang="en-US" sz="2800" dirty="0" smtClean="0"/>
              <a:t>It is a living list – but this should get you started</a:t>
            </a:r>
          </a:p>
          <a:p>
            <a:pPr marL="57150" indent="0">
              <a:buNone/>
            </a:pPr>
            <a:endParaRPr lang="en-US" dirty="0"/>
          </a:p>
          <a:p>
            <a:pPr marL="514350" lvl="1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129" y="3535992"/>
            <a:ext cx="3431728" cy="206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401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THE WIDGET MACHINE REPAIRMAN</a:t>
            </a:r>
            <a:endParaRPr lang="en-US" sz="3200" dirty="0"/>
          </a:p>
        </p:txBody>
      </p:sp>
      <p:pic>
        <p:nvPicPr>
          <p:cNvPr id="2056" name="Picture 8" descr="Widget Manufacturing Company: a small facility with workers building widge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49" y="1216025"/>
            <a:ext cx="4883190" cy="442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51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86723"/>
            <a:ext cx="8294914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CONTACT INFORMATION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748331"/>
            <a:ext cx="8294914" cy="4854609"/>
          </a:xfrm>
        </p:spPr>
        <p:txBody>
          <a:bodyPr/>
          <a:lstStyle/>
          <a:p>
            <a:pPr marL="114300" indent="0">
              <a:buNone/>
            </a:pPr>
            <a:r>
              <a:rPr lang="en-US" sz="2800" dirty="0" smtClean="0"/>
              <a:t>Tab 5 of your notebook has contact information or links to information for several areas:</a:t>
            </a:r>
          </a:p>
          <a:p>
            <a:pPr lvl="0"/>
            <a:r>
              <a:rPr lang="en-US" sz="2400" dirty="0"/>
              <a:t>Vendor Services</a:t>
            </a:r>
          </a:p>
          <a:p>
            <a:pPr lvl="0"/>
            <a:r>
              <a:rPr lang="en-US" sz="2400" dirty="0"/>
              <a:t>Online Certifications and the Certified Directory</a:t>
            </a:r>
          </a:p>
          <a:p>
            <a:pPr lvl="0"/>
            <a:r>
              <a:rPr lang="en-US" sz="2400" dirty="0"/>
              <a:t>Construction Prequalification</a:t>
            </a:r>
          </a:p>
          <a:p>
            <a:pPr lvl="0"/>
            <a:r>
              <a:rPr lang="en-US" sz="2400" dirty="0"/>
              <a:t>Capital Improvement Budget </a:t>
            </a:r>
          </a:p>
          <a:p>
            <a:pPr lvl="0"/>
            <a:r>
              <a:rPr lang="en-US" sz="2400" dirty="0"/>
              <a:t>City of Columbus Licensing</a:t>
            </a:r>
          </a:p>
          <a:p>
            <a:pPr lvl="0"/>
            <a:r>
              <a:rPr lang="en-US" sz="2400" dirty="0" smtClean="0"/>
              <a:t>Mayor’s Office of Diversity and Inclusion</a:t>
            </a:r>
            <a:endParaRPr lang="en-US" sz="2400" dirty="0"/>
          </a:p>
          <a:p>
            <a:pPr lvl="0"/>
            <a:r>
              <a:rPr lang="en-US" sz="2400" dirty="0" smtClean="0"/>
              <a:t>Department of Public Utilities</a:t>
            </a:r>
            <a:endParaRPr lang="en-US" sz="2400" dirty="0"/>
          </a:p>
          <a:p>
            <a:pPr lvl="0"/>
            <a:r>
              <a:rPr lang="en-US" sz="2400" dirty="0" smtClean="0"/>
              <a:t>Department of Public Service</a:t>
            </a:r>
            <a:endParaRPr lang="en-US" sz="2400" dirty="0"/>
          </a:p>
          <a:p>
            <a:pPr lvl="0"/>
            <a:r>
              <a:rPr lang="en-US" sz="2400" dirty="0" smtClean="0"/>
              <a:t>Recreation &amp; Parks</a:t>
            </a:r>
            <a:endParaRPr lang="en-US" sz="2400" dirty="0"/>
          </a:p>
          <a:p>
            <a:pPr marL="57150" indent="0">
              <a:buNone/>
            </a:pPr>
            <a:endParaRPr lang="en-US" dirty="0"/>
          </a:p>
          <a:p>
            <a:pPr marL="514350" lvl="1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872" y="2581768"/>
            <a:ext cx="2847242" cy="277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23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087" y="-62819"/>
            <a:ext cx="8294914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EXPECTATION SETTING</a:t>
            </a:r>
            <a:endParaRPr lang="en-US" sz="3600" dirty="0"/>
          </a:p>
        </p:txBody>
      </p:sp>
      <p:pic>
        <p:nvPicPr>
          <p:cNvPr id="1028" name="Picture 4" descr="Managing Expectations – is it ever too late to do so? | B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5" y="1033153"/>
            <a:ext cx="9244708" cy="410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8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/>
              <a:t>QUESTIONS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HG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80" name="Picture 8" descr="How To Ask Questions Effectively. When we have a question, our first… | by  Soundarya Balasubramani | Agile Insider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3" y="1951029"/>
            <a:ext cx="8060077" cy="329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548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Modes of Communication: Types, Meaning and Examples | Leverage E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36" y="101601"/>
            <a:ext cx="7553041" cy="512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07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INITIALISM EXAMPLE 1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O</a:t>
            </a:r>
            <a:r>
              <a:rPr lang="en-US" sz="3600" b="1" dirty="0" smtClean="0"/>
              <a:t>FFICE OF </a:t>
            </a:r>
            <a:r>
              <a:rPr lang="en-US" sz="3600" b="1" dirty="0" smtClean="0">
                <a:solidFill>
                  <a:srgbClr val="FF0000"/>
                </a:solidFill>
              </a:rPr>
              <a:t>D</a:t>
            </a:r>
            <a:r>
              <a:rPr lang="en-US" sz="3600" b="1" dirty="0" smtClean="0"/>
              <a:t>IVERSITY AND </a:t>
            </a:r>
            <a:r>
              <a:rPr lang="en-US" sz="3600" b="1" dirty="0" smtClean="0">
                <a:solidFill>
                  <a:srgbClr val="FF0000"/>
                </a:solidFill>
              </a:rPr>
              <a:t>I</a:t>
            </a:r>
            <a:r>
              <a:rPr lang="en-US" sz="3600" b="1" dirty="0" smtClean="0"/>
              <a:t>NCLUSION</a:t>
            </a:r>
          </a:p>
          <a:p>
            <a:pPr marL="0" indent="0" algn="ctr">
              <a:buNone/>
            </a:pPr>
            <a:r>
              <a:rPr lang="en-US" sz="4000" b="1" dirty="0" smtClean="0"/>
              <a:t>EQUALS</a:t>
            </a:r>
          </a:p>
          <a:p>
            <a:pPr marL="0" indent="0" algn="ctr">
              <a:buNone/>
            </a:pPr>
            <a:r>
              <a:rPr lang="en-US" sz="8800" b="1" dirty="0" smtClean="0"/>
              <a:t>ODI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345832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INITIALISM EXAMPLE 2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4000" b="1" dirty="0" smtClean="0"/>
              <a:t>DEPARTMENT OF PUBLIC SERVICE</a:t>
            </a:r>
          </a:p>
          <a:p>
            <a:pPr marL="0" indent="0" algn="ctr">
              <a:buNone/>
            </a:pPr>
            <a:r>
              <a:rPr lang="en-US" sz="4000" b="1" dirty="0" smtClean="0"/>
              <a:t>EQUALS</a:t>
            </a:r>
          </a:p>
          <a:p>
            <a:pPr marL="0" indent="0" algn="ctr">
              <a:buNone/>
            </a:pPr>
            <a:r>
              <a:rPr lang="en-US" sz="8800" b="1" dirty="0" smtClean="0"/>
              <a:t>?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28001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INITIALISM EXAMPLE 3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4000" b="1" dirty="0" smtClean="0"/>
              <a:t>DEPARTMENT OF PUBLIC SAFETY</a:t>
            </a:r>
          </a:p>
          <a:p>
            <a:pPr marL="0" indent="0" algn="ctr">
              <a:buNone/>
            </a:pPr>
            <a:r>
              <a:rPr lang="en-US" sz="4000" b="1" dirty="0" smtClean="0"/>
              <a:t>EQUALS</a:t>
            </a:r>
          </a:p>
          <a:p>
            <a:pPr marL="0" indent="0" algn="ctr">
              <a:buNone/>
            </a:pPr>
            <a:r>
              <a:rPr lang="en-US" sz="8800" b="1" dirty="0" smtClean="0"/>
              <a:t>?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1960498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INITIALISM EXAMPLE 4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4000" b="1" dirty="0" smtClean="0"/>
              <a:t>DEPARTMENT OF PUBLIC UTILITIES</a:t>
            </a:r>
          </a:p>
          <a:p>
            <a:pPr marL="0" indent="0" algn="ctr">
              <a:buNone/>
            </a:pPr>
            <a:r>
              <a:rPr lang="en-US" sz="4000" b="1" dirty="0" smtClean="0"/>
              <a:t>EQUALS</a:t>
            </a:r>
          </a:p>
          <a:p>
            <a:pPr marL="0" indent="0" algn="ctr">
              <a:buNone/>
            </a:pPr>
            <a:r>
              <a:rPr lang="en-US" sz="8800" b="1" dirty="0" smtClean="0"/>
              <a:t>?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1388398686"/>
      </p:ext>
    </p:extLst>
  </p:cSld>
  <p:clrMapOvr>
    <a:masterClrMapping/>
  </p:clrMapOvr>
</p:sld>
</file>

<file path=ppt/theme/theme1.xml><?xml version="1.0" encoding="utf-8"?>
<a:theme xmlns:a="http://schemas.openxmlformats.org/drawingml/2006/main" name="City Branding">
  <a:themeElements>
    <a:clrScheme name="Custom 3">
      <a:dk1>
        <a:sysClr val="windowText" lastClr="000000"/>
      </a:dk1>
      <a:lt1>
        <a:sysClr val="window" lastClr="FFFFFF"/>
      </a:lt1>
      <a:dk2>
        <a:srgbClr val="F9F8F7"/>
      </a:dk2>
      <a:lt2>
        <a:srgbClr val="EEECE1"/>
      </a:lt2>
      <a:accent1>
        <a:srgbClr val="4F81BD"/>
      </a:accent1>
      <a:accent2>
        <a:srgbClr val="C0504D"/>
      </a:accent2>
      <a:accent3>
        <a:srgbClr val="00539B"/>
      </a:accent3>
      <a:accent4>
        <a:srgbClr val="FFFEFE"/>
      </a:accent4>
      <a:accent5>
        <a:srgbClr val="FFFFFE"/>
      </a:accent5>
      <a:accent6>
        <a:srgbClr val="FCFCF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PS MWBE Presentations" id="{C5B7E1AD-BBEA-4C77-82BF-09A86E98548D}" vid="{18D20572-C638-42EC-B2FD-98B09EE0EB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3F9D2A2DFFB43A567AC9E8FB8E646" ma:contentTypeVersion="0" ma:contentTypeDescription="Create a new document." ma:contentTypeScope="" ma:versionID="7d21dd603f67ae192e0bd9bd166f57b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5D14F6-A8FC-42FA-B4B0-ECCB32470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CE89E2-77F9-4CC7-91A3-3FDF235F2F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4031CA6-B393-4092-9167-D0A239E8C56C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DPS MWBE Presentations</Template>
  <TotalTime>5658</TotalTime>
  <Words>2152</Words>
  <Application>Microsoft Office PowerPoint</Application>
  <PresentationFormat>On-screen Show (4:3)</PresentationFormat>
  <Paragraphs>264</Paragraphs>
  <Slides>40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ＭＳ Ｐゴシック</vt:lpstr>
      <vt:lpstr>Arial</vt:lpstr>
      <vt:lpstr>Calibri</vt:lpstr>
      <vt:lpstr>City Branding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REMOVING SUBCONTRACTOR OR CHANGING SUBCONTRACTOR UTILIZATION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Columbus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Crawford, Thomas L.</dc:creator>
  <cp:lastModifiedBy>Crawford, Thomas L.</cp:lastModifiedBy>
  <cp:revision>296</cp:revision>
  <dcterms:created xsi:type="dcterms:W3CDTF">2022-06-08T12:59:54Z</dcterms:created>
  <dcterms:modified xsi:type="dcterms:W3CDTF">2024-08-13T15:02:45Z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200</vt:r8>
  </property>
</Properties>
</file>